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2" r:id="rId6"/>
    <p:sldId id="267" r:id="rId7"/>
    <p:sldId id="269" r:id="rId8"/>
    <p:sldId id="270" r:id="rId9"/>
    <p:sldId id="268" r:id="rId10"/>
    <p:sldId id="265" r:id="rId11"/>
    <p:sldId id="272" r:id="rId12"/>
    <p:sldId id="271" r:id="rId13"/>
    <p:sldId id="278" r:id="rId14"/>
    <p:sldId id="273" r:id="rId15"/>
    <p:sldId id="274" r:id="rId16"/>
    <p:sldId id="275" r:id="rId17"/>
    <p:sldId id="276" r:id="rId18"/>
    <p:sldId id="277" r:id="rId19"/>
    <p:sldId id="263"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12/7/2020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12/7/2020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12/7/2020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12/7/2020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E9741-F6BE-47D0-AFBA-32FF57F234FE}"/>
              </a:ext>
            </a:extLst>
          </p:cNvPr>
          <p:cNvSpPr>
            <a:spLocks noGrp="1"/>
          </p:cNvSpPr>
          <p:nvPr>
            <p:ph type="ctrTitle"/>
          </p:nvPr>
        </p:nvSpPr>
        <p:spPr>
          <a:xfrm>
            <a:off x="1662344" y="2329182"/>
            <a:ext cx="8991600" cy="1645920"/>
          </a:xfrm>
        </p:spPr>
        <p:txBody>
          <a:bodyPr/>
          <a:lstStyle/>
          <a:p>
            <a:r>
              <a:rPr lang="en-GB" dirty="0"/>
              <a:t>DIGITAL MULTIMETER using </a:t>
            </a:r>
            <a:br>
              <a:rPr lang="en-GB" dirty="0"/>
            </a:br>
            <a:r>
              <a:rPr lang="en-GB" dirty="0"/>
              <a:t>Arduino nano</a:t>
            </a:r>
            <a:endParaRPr lang="en-IN" dirty="0"/>
          </a:p>
        </p:txBody>
      </p:sp>
      <p:sp>
        <p:nvSpPr>
          <p:cNvPr id="3" name="Subtitle 2">
            <a:extLst>
              <a:ext uri="{FF2B5EF4-FFF2-40B4-BE49-F238E27FC236}">
                <a16:creationId xmlns:a16="http://schemas.microsoft.com/office/drawing/2014/main" id="{55E8025E-E7EB-4EC7-BE6E-83E513238E52}"/>
              </a:ext>
            </a:extLst>
          </p:cNvPr>
          <p:cNvSpPr>
            <a:spLocks noGrp="1"/>
          </p:cNvSpPr>
          <p:nvPr>
            <p:ph type="subTitle" idx="1"/>
          </p:nvPr>
        </p:nvSpPr>
        <p:spPr>
          <a:xfrm>
            <a:off x="1600200" y="4241182"/>
            <a:ext cx="3871452" cy="1989127"/>
          </a:xfrm>
        </p:spPr>
        <p:txBody>
          <a:bodyPr>
            <a:normAutofit/>
          </a:bodyPr>
          <a:lstStyle/>
          <a:p>
            <a:pPr algn="l"/>
            <a:r>
              <a:rPr lang="en-IN" dirty="0"/>
              <a:t>Rohan Bansal(41476802817)</a:t>
            </a:r>
          </a:p>
          <a:p>
            <a:pPr algn="l"/>
            <a:r>
              <a:rPr lang="en-IN" dirty="0"/>
              <a:t>Saksham Khatri (42076802817)</a:t>
            </a:r>
          </a:p>
          <a:p>
            <a:pPr algn="l"/>
            <a:r>
              <a:rPr lang="en-IN" dirty="0"/>
              <a:t>Yadnesh Revankar (43176802817)</a:t>
            </a:r>
          </a:p>
          <a:p>
            <a:pPr algn="l"/>
            <a:r>
              <a:rPr lang="en-IN" dirty="0"/>
              <a:t>ECE-03 (2017-2021)</a:t>
            </a:r>
          </a:p>
          <a:p>
            <a:endParaRPr lang="en-IN" dirty="0"/>
          </a:p>
        </p:txBody>
      </p:sp>
      <p:sp>
        <p:nvSpPr>
          <p:cNvPr id="4" name="TextBox 3">
            <a:extLst>
              <a:ext uri="{FF2B5EF4-FFF2-40B4-BE49-F238E27FC236}">
                <a16:creationId xmlns:a16="http://schemas.microsoft.com/office/drawing/2014/main" id="{34070C5B-955C-4EF5-8C0E-6A24E7AD8E7D}"/>
              </a:ext>
            </a:extLst>
          </p:cNvPr>
          <p:cNvSpPr txBox="1"/>
          <p:nvPr/>
        </p:nvSpPr>
        <p:spPr>
          <a:xfrm rot="10800000" flipH="1" flipV="1">
            <a:off x="8130293" y="4241182"/>
            <a:ext cx="2461507" cy="1323439"/>
          </a:xfrm>
          <a:prstGeom prst="rect">
            <a:avLst/>
          </a:prstGeom>
          <a:noFill/>
        </p:spPr>
        <p:txBody>
          <a:bodyPr wrap="square" rtlCol="0">
            <a:spAutoFit/>
          </a:bodyPr>
          <a:lstStyle/>
          <a:p>
            <a:r>
              <a:rPr lang="en-GB" sz="2000" u="sng" dirty="0"/>
              <a:t>MENTOR-</a:t>
            </a:r>
          </a:p>
          <a:p>
            <a:endParaRPr lang="en-GB" sz="2000" u="sng" dirty="0"/>
          </a:p>
          <a:p>
            <a:r>
              <a:rPr lang="en-GB" sz="2000" dirty="0"/>
              <a:t>Mrs. Raman Dhand</a:t>
            </a:r>
          </a:p>
          <a:p>
            <a:r>
              <a:rPr lang="en-GB" sz="2000" dirty="0"/>
              <a:t>(ECE Dept.)</a:t>
            </a:r>
          </a:p>
        </p:txBody>
      </p:sp>
      <p:sp>
        <p:nvSpPr>
          <p:cNvPr id="6" name="TextBox 5">
            <a:extLst>
              <a:ext uri="{FF2B5EF4-FFF2-40B4-BE49-F238E27FC236}">
                <a16:creationId xmlns:a16="http://schemas.microsoft.com/office/drawing/2014/main" id="{6C8EBB51-A6A9-43FA-B4C8-AE45513ED81E}"/>
              </a:ext>
            </a:extLst>
          </p:cNvPr>
          <p:cNvSpPr txBox="1"/>
          <p:nvPr/>
        </p:nvSpPr>
        <p:spPr>
          <a:xfrm>
            <a:off x="4903248" y="250333"/>
            <a:ext cx="2509791" cy="400110"/>
          </a:xfrm>
          <a:prstGeom prst="rect">
            <a:avLst/>
          </a:prstGeom>
          <a:noFill/>
        </p:spPr>
        <p:txBody>
          <a:bodyPr wrap="square">
            <a:spAutoFit/>
          </a:bodyPr>
          <a:lstStyle/>
          <a:p>
            <a:r>
              <a:rPr lang="en-IN" sz="2000" b="1" u="sng" dirty="0">
                <a:solidFill>
                  <a:schemeClr val="bg1"/>
                </a:solidFill>
              </a:rPr>
              <a:t>MINOR PROJECT</a:t>
            </a:r>
          </a:p>
        </p:txBody>
      </p:sp>
      <p:pic>
        <p:nvPicPr>
          <p:cNvPr id="7" name="Picture 6">
            <a:extLst>
              <a:ext uri="{FF2B5EF4-FFF2-40B4-BE49-F238E27FC236}">
                <a16:creationId xmlns:a16="http://schemas.microsoft.com/office/drawing/2014/main" id="{4BF2979C-19F3-49ED-9722-D7E762D22EEF}"/>
              </a:ext>
            </a:extLst>
          </p:cNvPr>
          <p:cNvPicPr>
            <a:picLocks noChangeAspect="1"/>
          </p:cNvPicPr>
          <p:nvPr/>
        </p:nvPicPr>
        <p:blipFill>
          <a:blip r:embed="rId2"/>
          <a:stretch>
            <a:fillRect/>
          </a:stretch>
        </p:blipFill>
        <p:spPr>
          <a:xfrm>
            <a:off x="5348389" y="716468"/>
            <a:ext cx="1495222" cy="1404954"/>
          </a:xfrm>
          <a:prstGeom prst="ellipse">
            <a:avLst/>
          </a:prstGeom>
        </p:spPr>
      </p:pic>
    </p:spTree>
    <p:extLst>
      <p:ext uri="{BB962C8B-B14F-4D97-AF65-F5344CB8AC3E}">
        <p14:creationId xmlns:p14="http://schemas.microsoft.com/office/powerpoint/2010/main" val="3214062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C5A7B-CC45-48E9-937B-798D21D6CA42}"/>
              </a:ext>
            </a:extLst>
          </p:cNvPr>
          <p:cNvSpPr>
            <a:spLocks noGrp="1"/>
          </p:cNvSpPr>
          <p:nvPr>
            <p:ph type="title"/>
          </p:nvPr>
        </p:nvSpPr>
        <p:spPr/>
        <p:txBody>
          <a:bodyPr/>
          <a:lstStyle/>
          <a:p>
            <a:r>
              <a:rPr lang="en-GB" dirty="0"/>
              <a:t>Intro about software</a:t>
            </a:r>
            <a:endParaRPr lang="en-IN" dirty="0"/>
          </a:p>
        </p:txBody>
      </p:sp>
      <p:sp>
        <p:nvSpPr>
          <p:cNvPr id="3" name="Content Placeholder 2">
            <a:extLst>
              <a:ext uri="{FF2B5EF4-FFF2-40B4-BE49-F238E27FC236}">
                <a16:creationId xmlns:a16="http://schemas.microsoft.com/office/drawing/2014/main" id="{AC92BD21-295F-4A84-A71C-6332D6C62560}"/>
              </a:ext>
            </a:extLst>
          </p:cNvPr>
          <p:cNvSpPr>
            <a:spLocks noGrp="1"/>
          </p:cNvSpPr>
          <p:nvPr>
            <p:ph idx="1"/>
          </p:nvPr>
        </p:nvSpPr>
        <p:spPr>
          <a:xfrm>
            <a:off x="2231136" y="2390274"/>
            <a:ext cx="7729728" cy="3349753"/>
          </a:xfrm>
        </p:spPr>
        <p:txBody>
          <a:bodyPr/>
          <a:lstStyle/>
          <a:p>
            <a:pPr marL="0" indent="0">
              <a:buNone/>
            </a:pPr>
            <a:r>
              <a:rPr lang="en-GB" sz="2000" u="sng" dirty="0"/>
              <a:t>Arduino IDE – version 1.8.13</a:t>
            </a:r>
          </a:p>
          <a:p>
            <a:pPr marL="0" indent="0">
              <a:buNone/>
            </a:pPr>
            <a:r>
              <a:rPr lang="en-GB" dirty="0"/>
              <a:t>The Arduino Integrated Development Environment is a cross-platform application that is written in functions from C and C++. It is used to write and upload programs to Arduino compatible boards, but also, with the help of third-party cores, other vendor development boards.</a:t>
            </a:r>
          </a:p>
          <a:p>
            <a:pPr marL="0" indent="0" algn="r">
              <a:buNone/>
            </a:pPr>
            <a:r>
              <a:rPr lang="en-GB" dirty="0"/>
              <a:t>Some different libraries to be included are          – ADS1x15 ADC module library</a:t>
            </a:r>
          </a:p>
          <a:p>
            <a:pPr marL="0" indent="0" algn="r">
              <a:buNone/>
            </a:pPr>
            <a:r>
              <a:rPr lang="en-GB" dirty="0"/>
              <a:t>					- GFX graphics core library</a:t>
            </a:r>
          </a:p>
          <a:p>
            <a:pPr marL="0" indent="0" algn="r">
              <a:buNone/>
            </a:pPr>
            <a:r>
              <a:rPr lang="en-GB" dirty="0"/>
              <a:t>                                                                              -OLED display library</a:t>
            </a:r>
          </a:p>
          <a:p>
            <a:endParaRPr lang="en-IN" dirty="0"/>
          </a:p>
        </p:txBody>
      </p:sp>
    </p:spTree>
    <p:extLst>
      <p:ext uri="{BB962C8B-B14F-4D97-AF65-F5344CB8AC3E}">
        <p14:creationId xmlns:p14="http://schemas.microsoft.com/office/powerpoint/2010/main" val="64632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9F8BE-68EE-4FA6-ABB2-F25CA7696A2E}"/>
              </a:ext>
            </a:extLst>
          </p:cNvPr>
          <p:cNvSpPr>
            <a:spLocks noGrp="1"/>
          </p:cNvSpPr>
          <p:nvPr>
            <p:ph type="title"/>
          </p:nvPr>
        </p:nvSpPr>
        <p:spPr/>
        <p:txBody>
          <a:bodyPr/>
          <a:lstStyle/>
          <a:p>
            <a:r>
              <a:rPr lang="en-GB" dirty="0"/>
              <a:t>PARAMATERS MEASURED BY MULTIMETER</a:t>
            </a:r>
            <a:endParaRPr lang="en-IN" dirty="0"/>
          </a:p>
        </p:txBody>
      </p:sp>
      <p:sp>
        <p:nvSpPr>
          <p:cNvPr id="3" name="Content Placeholder 2">
            <a:extLst>
              <a:ext uri="{FF2B5EF4-FFF2-40B4-BE49-F238E27FC236}">
                <a16:creationId xmlns:a16="http://schemas.microsoft.com/office/drawing/2014/main" id="{236CA595-E786-449E-A47B-9691F4081C3B}"/>
              </a:ext>
            </a:extLst>
          </p:cNvPr>
          <p:cNvSpPr>
            <a:spLocks noGrp="1"/>
          </p:cNvSpPr>
          <p:nvPr>
            <p:ph idx="1"/>
          </p:nvPr>
        </p:nvSpPr>
        <p:spPr/>
        <p:txBody>
          <a:bodyPr>
            <a:normAutofit/>
          </a:bodyPr>
          <a:lstStyle/>
          <a:p>
            <a:r>
              <a:rPr lang="en-GB" sz="2000" dirty="0"/>
              <a:t>Voltage</a:t>
            </a:r>
          </a:p>
          <a:p>
            <a:r>
              <a:rPr lang="en-GB" sz="2000" dirty="0"/>
              <a:t>Resistance</a:t>
            </a:r>
          </a:p>
          <a:p>
            <a:r>
              <a:rPr lang="en-GB" sz="2000" dirty="0"/>
              <a:t>Capacitance</a:t>
            </a:r>
          </a:p>
          <a:p>
            <a:r>
              <a:rPr lang="en-GB" sz="2000" dirty="0"/>
              <a:t>Inductance</a:t>
            </a:r>
          </a:p>
          <a:p>
            <a:r>
              <a:rPr lang="en-GB" sz="2000" dirty="0"/>
              <a:t>Current</a:t>
            </a:r>
            <a:endParaRPr lang="en-IN" sz="2000" dirty="0"/>
          </a:p>
        </p:txBody>
      </p:sp>
    </p:spTree>
    <p:extLst>
      <p:ext uri="{BB962C8B-B14F-4D97-AF65-F5344CB8AC3E}">
        <p14:creationId xmlns:p14="http://schemas.microsoft.com/office/powerpoint/2010/main" val="143297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D6D6-08EF-4BF2-9C87-3B3B99707E5B}"/>
              </a:ext>
            </a:extLst>
          </p:cNvPr>
          <p:cNvSpPr>
            <a:spLocks noGrp="1"/>
          </p:cNvSpPr>
          <p:nvPr>
            <p:ph type="title"/>
          </p:nvPr>
        </p:nvSpPr>
        <p:spPr/>
        <p:txBody>
          <a:bodyPr/>
          <a:lstStyle/>
          <a:p>
            <a:r>
              <a:rPr lang="en-GB" dirty="0"/>
              <a:t>FINAL SCHEMATIC DIAGRAM</a:t>
            </a:r>
            <a:endParaRPr lang="en-IN" dirty="0"/>
          </a:p>
        </p:txBody>
      </p:sp>
      <p:pic>
        <p:nvPicPr>
          <p:cNvPr id="7" name="Content Placeholder 6">
            <a:extLst>
              <a:ext uri="{FF2B5EF4-FFF2-40B4-BE49-F238E27FC236}">
                <a16:creationId xmlns:a16="http://schemas.microsoft.com/office/drawing/2014/main" id="{DD7956E8-3511-4375-A275-234145EB6DFC}"/>
              </a:ext>
            </a:extLst>
          </p:cNvPr>
          <p:cNvPicPr>
            <a:picLocks noGrp="1" noChangeAspect="1"/>
          </p:cNvPicPr>
          <p:nvPr>
            <p:ph idx="1"/>
          </p:nvPr>
        </p:nvPicPr>
        <p:blipFill rotWithShape="1">
          <a:blip r:embed="rId2"/>
          <a:srcRect l="1596" t="1315"/>
          <a:stretch/>
        </p:blipFill>
        <p:spPr>
          <a:xfrm rot="16200000">
            <a:off x="4003379" y="1386598"/>
            <a:ext cx="4185242" cy="58964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93565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7B6E-CEA3-4970-84B0-5C1D4F87C684}"/>
              </a:ext>
            </a:extLst>
          </p:cNvPr>
          <p:cNvSpPr>
            <a:spLocks noGrp="1"/>
          </p:cNvSpPr>
          <p:nvPr>
            <p:ph type="title"/>
          </p:nvPr>
        </p:nvSpPr>
        <p:spPr/>
        <p:txBody>
          <a:bodyPr/>
          <a:lstStyle/>
          <a:p>
            <a:r>
              <a:rPr lang="en-GB" dirty="0"/>
              <a:t>Completed circuit</a:t>
            </a:r>
            <a:endParaRPr lang="en-IN" dirty="0"/>
          </a:p>
        </p:txBody>
      </p:sp>
      <p:pic>
        <p:nvPicPr>
          <p:cNvPr id="5" name="Content Placeholder 4">
            <a:extLst>
              <a:ext uri="{FF2B5EF4-FFF2-40B4-BE49-F238E27FC236}">
                <a16:creationId xmlns:a16="http://schemas.microsoft.com/office/drawing/2014/main" id="{C6923840-A630-4156-922D-A809BAA920E1}"/>
              </a:ext>
            </a:extLst>
          </p:cNvPr>
          <p:cNvPicPr>
            <a:picLocks noGrp="1" noChangeAspect="1"/>
          </p:cNvPicPr>
          <p:nvPr>
            <p:ph idx="1"/>
          </p:nvPr>
        </p:nvPicPr>
        <p:blipFill rotWithShape="1">
          <a:blip r:embed="rId2"/>
          <a:srcRect l="14011" t="6239"/>
          <a:stretch/>
        </p:blipFill>
        <p:spPr>
          <a:xfrm>
            <a:off x="3667947" y="2243127"/>
            <a:ext cx="4856105" cy="3971241"/>
          </a:xfrm>
        </p:spPr>
      </p:pic>
    </p:spTree>
    <p:extLst>
      <p:ext uri="{BB962C8B-B14F-4D97-AF65-F5344CB8AC3E}">
        <p14:creationId xmlns:p14="http://schemas.microsoft.com/office/powerpoint/2010/main" val="3894129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AE3C-C4E0-444C-B419-2C6D066CC1FF}"/>
              </a:ext>
            </a:extLst>
          </p:cNvPr>
          <p:cNvSpPr>
            <a:spLocks noGrp="1"/>
          </p:cNvSpPr>
          <p:nvPr>
            <p:ph type="title"/>
          </p:nvPr>
        </p:nvSpPr>
        <p:spPr/>
        <p:txBody>
          <a:bodyPr/>
          <a:lstStyle/>
          <a:p>
            <a:r>
              <a:rPr lang="en-GB" dirty="0"/>
              <a:t>1. VOLTAGE MEASUREMENT</a:t>
            </a:r>
            <a:endParaRPr lang="en-IN" dirty="0"/>
          </a:p>
        </p:txBody>
      </p:sp>
      <p:sp>
        <p:nvSpPr>
          <p:cNvPr id="3" name="Content Placeholder 2">
            <a:extLst>
              <a:ext uri="{FF2B5EF4-FFF2-40B4-BE49-F238E27FC236}">
                <a16:creationId xmlns:a16="http://schemas.microsoft.com/office/drawing/2014/main" id="{19B56225-F02A-4948-87B7-C7711C93B9D6}"/>
              </a:ext>
            </a:extLst>
          </p:cNvPr>
          <p:cNvSpPr>
            <a:spLocks noGrp="1"/>
          </p:cNvSpPr>
          <p:nvPr>
            <p:ph idx="1"/>
          </p:nvPr>
        </p:nvSpPr>
        <p:spPr>
          <a:xfrm>
            <a:off x="2231136" y="2360252"/>
            <a:ext cx="7729728" cy="3101983"/>
          </a:xfrm>
        </p:spPr>
        <p:txBody>
          <a:bodyPr/>
          <a:lstStyle/>
          <a:p>
            <a:r>
              <a:rPr lang="en-GB" dirty="0"/>
              <a:t>A microcontroller cannot understand </a:t>
            </a:r>
            <a:r>
              <a:rPr lang="en-GB" dirty="0" err="1"/>
              <a:t>analog</a:t>
            </a:r>
            <a:r>
              <a:rPr lang="en-GB" dirty="0"/>
              <a:t> voltage directly. That is why we have to use an Analog to Digital Converter or ADC (in our case,  ADS1115).</a:t>
            </a:r>
          </a:p>
          <a:p>
            <a:r>
              <a:rPr lang="en-GB" dirty="0"/>
              <a:t>Using ADS1115 ADC converter, the values it will measure will be of high precision.</a:t>
            </a:r>
          </a:p>
          <a:p>
            <a:r>
              <a:rPr lang="en-GB" dirty="0"/>
              <a:t>The circuit should be connected in Voltage divider configuration on the input side in order to measure up to 20V of voltage otherwise the ADS module </a:t>
            </a:r>
            <a:r>
              <a:rPr lang="en-GB" dirty="0" err="1"/>
              <a:t>wil</a:t>
            </a:r>
            <a:r>
              <a:rPr lang="en-GB" dirty="0"/>
              <a:t> burn out.</a:t>
            </a:r>
          </a:p>
          <a:p>
            <a:r>
              <a:rPr lang="en-GB" dirty="0"/>
              <a:t>Output :</a:t>
            </a:r>
          </a:p>
          <a:p>
            <a:endParaRPr lang="en-IN" dirty="0"/>
          </a:p>
        </p:txBody>
      </p:sp>
    </p:spTree>
    <p:extLst>
      <p:ext uri="{BB962C8B-B14F-4D97-AF65-F5344CB8AC3E}">
        <p14:creationId xmlns:p14="http://schemas.microsoft.com/office/powerpoint/2010/main" val="1506758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75A5C-DD49-4068-9474-A26D814C7554}"/>
              </a:ext>
            </a:extLst>
          </p:cNvPr>
          <p:cNvSpPr>
            <a:spLocks noGrp="1"/>
          </p:cNvSpPr>
          <p:nvPr>
            <p:ph type="title"/>
          </p:nvPr>
        </p:nvSpPr>
        <p:spPr/>
        <p:txBody>
          <a:bodyPr/>
          <a:lstStyle/>
          <a:p>
            <a:r>
              <a:rPr lang="en-GB" dirty="0"/>
              <a:t>2. RESISTANCE MEASUREMENT</a:t>
            </a:r>
            <a:endParaRPr lang="en-IN" dirty="0"/>
          </a:p>
        </p:txBody>
      </p:sp>
      <p:sp>
        <p:nvSpPr>
          <p:cNvPr id="3" name="Content Placeholder 2">
            <a:extLst>
              <a:ext uri="{FF2B5EF4-FFF2-40B4-BE49-F238E27FC236}">
                <a16:creationId xmlns:a16="http://schemas.microsoft.com/office/drawing/2014/main" id="{851CEE2C-9A5E-4F73-B7E7-8AFC53404486}"/>
              </a:ext>
            </a:extLst>
          </p:cNvPr>
          <p:cNvSpPr>
            <a:spLocks noGrp="1"/>
          </p:cNvSpPr>
          <p:nvPr>
            <p:ph idx="1"/>
          </p:nvPr>
        </p:nvSpPr>
        <p:spPr/>
        <p:txBody>
          <a:bodyPr/>
          <a:lstStyle/>
          <a:p>
            <a:r>
              <a:rPr lang="en-GB" dirty="0"/>
              <a:t>We will use a basic voltage divider to calculate the </a:t>
            </a:r>
            <a:r>
              <a:rPr lang="en-GB" dirty="0" err="1"/>
              <a:t>resistence</a:t>
            </a:r>
            <a:r>
              <a:rPr lang="en-GB" dirty="0"/>
              <a:t>. </a:t>
            </a:r>
          </a:p>
          <a:p>
            <a:r>
              <a:rPr lang="en-GB" dirty="0"/>
              <a:t>As we know, a voltage divider is made of two </a:t>
            </a:r>
            <a:r>
              <a:rPr lang="en-GB" dirty="0" err="1"/>
              <a:t>resistences</a:t>
            </a:r>
            <a:r>
              <a:rPr lang="en-GB" dirty="0"/>
              <a:t> (R1 and R2) in series. The output voltage in the middle point is [R2/(R1+R2)]Vin. </a:t>
            </a:r>
          </a:p>
          <a:p>
            <a:r>
              <a:rPr lang="en-GB" dirty="0"/>
              <a:t>Using this formula and knowing the value of one of the two resistors and measuring the </a:t>
            </a:r>
            <a:r>
              <a:rPr lang="en-GB" dirty="0" err="1"/>
              <a:t>Vout</a:t>
            </a:r>
            <a:r>
              <a:rPr lang="en-GB" dirty="0"/>
              <a:t> it is very easy to calculate the </a:t>
            </a:r>
            <a:r>
              <a:rPr lang="en-GB" dirty="0" err="1"/>
              <a:t>resistence</a:t>
            </a:r>
            <a:r>
              <a:rPr lang="en-GB" dirty="0"/>
              <a:t> of the </a:t>
            </a:r>
            <a:r>
              <a:rPr lang="en-GB" dirty="0" err="1"/>
              <a:t>seacond</a:t>
            </a:r>
            <a:r>
              <a:rPr lang="en-GB" dirty="0"/>
              <a:t> resistor.</a:t>
            </a:r>
          </a:p>
          <a:p>
            <a:r>
              <a:rPr lang="en-GB" dirty="0"/>
              <a:t>Output:</a:t>
            </a:r>
            <a:endParaRPr lang="en-IN" dirty="0"/>
          </a:p>
          <a:p>
            <a:endParaRPr lang="en-IN" dirty="0"/>
          </a:p>
        </p:txBody>
      </p:sp>
    </p:spTree>
    <p:extLst>
      <p:ext uri="{BB962C8B-B14F-4D97-AF65-F5344CB8AC3E}">
        <p14:creationId xmlns:p14="http://schemas.microsoft.com/office/powerpoint/2010/main" val="3640310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189CF-4F7A-49C7-B5B9-A2A5C6CCA87C}"/>
              </a:ext>
            </a:extLst>
          </p:cNvPr>
          <p:cNvSpPr>
            <a:spLocks noGrp="1"/>
          </p:cNvSpPr>
          <p:nvPr>
            <p:ph type="title"/>
          </p:nvPr>
        </p:nvSpPr>
        <p:spPr/>
        <p:txBody>
          <a:bodyPr/>
          <a:lstStyle/>
          <a:p>
            <a:r>
              <a:rPr lang="en-GB" dirty="0"/>
              <a:t>3. CAPACITANCE MEASUREMENT</a:t>
            </a:r>
            <a:endParaRPr lang="en-IN" dirty="0"/>
          </a:p>
        </p:txBody>
      </p:sp>
      <p:sp>
        <p:nvSpPr>
          <p:cNvPr id="3" name="Content Placeholder 2">
            <a:extLst>
              <a:ext uri="{FF2B5EF4-FFF2-40B4-BE49-F238E27FC236}">
                <a16:creationId xmlns:a16="http://schemas.microsoft.com/office/drawing/2014/main" id="{5E308E0A-948D-42F6-8508-D61C36E7E0E4}"/>
              </a:ext>
            </a:extLst>
          </p:cNvPr>
          <p:cNvSpPr>
            <a:spLocks noGrp="1"/>
          </p:cNvSpPr>
          <p:nvPr>
            <p:ph idx="1"/>
          </p:nvPr>
        </p:nvSpPr>
        <p:spPr>
          <a:xfrm>
            <a:off x="2231136" y="2333244"/>
            <a:ext cx="7729728" cy="3101983"/>
          </a:xfrm>
        </p:spPr>
        <p:txBody>
          <a:bodyPr>
            <a:normAutofit lnSpcReduction="10000"/>
          </a:bodyPr>
          <a:lstStyle/>
          <a:p>
            <a:r>
              <a:rPr lang="en-GB" dirty="0"/>
              <a:t>Capacitance is a measure of the ability of "something" to store electrical charge. Arduino capacitance meter relies on the same basic property of capacitors- the time constant.</a:t>
            </a:r>
          </a:p>
          <a:p>
            <a:r>
              <a:rPr lang="en-GB" dirty="0"/>
              <a:t>TC = R x C </a:t>
            </a:r>
          </a:p>
          <a:p>
            <a:pPr marL="685800" lvl="3" indent="0">
              <a:buNone/>
            </a:pPr>
            <a:r>
              <a:rPr lang="en-GB" sz="1400" dirty="0"/>
              <a:t>TC is the time constant of the capacitor (in seconds).</a:t>
            </a:r>
          </a:p>
          <a:p>
            <a:pPr marL="685800" lvl="3" indent="0">
              <a:buNone/>
            </a:pPr>
            <a:r>
              <a:rPr lang="en-GB" sz="1400" dirty="0"/>
              <a:t>R is the resistance of the circuit (in Ohms).</a:t>
            </a:r>
          </a:p>
          <a:p>
            <a:pPr marL="685800" lvl="3" indent="0">
              <a:buNone/>
            </a:pPr>
            <a:r>
              <a:rPr lang="en-GB" sz="1400" dirty="0"/>
              <a:t>C is the capacitance of the capacitor (in Farads).</a:t>
            </a:r>
          </a:p>
          <a:p>
            <a:r>
              <a:rPr lang="en-GB" sz="1600" dirty="0"/>
              <a:t>we charge the capacitor, discharge it and count time. When the capacitor reaches 63.2% of </a:t>
            </a:r>
            <a:r>
              <a:rPr lang="en-GB" sz="1600" dirty="0" err="1"/>
              <a:t>Vcc</a:t>
            </a:r>
            <a:r>
              <a:rPr lang="en-GB" sz="1600" dirty="0"/>
              <a:t>, we stop the time counter and calculate the capacitance value using the formula.</a:t>
            </a:r>
          </a:p>
          <a:p>
            <a:r>
              <a:rPr lang="en-GB" sz="1600" dirty="0"/>
              <a:t>Output:</a:t>
            </a:r>
          </a:p>
          <a:p>
            <a:endParaRPr lang="en-IN" sz="1600" dirty="0"/>
          </a:p>
          <a:p>
            <a:pPr marL="0" indent="0">
              <a:buNone/>
            </a:pPr>
            <a:endParaRPr lang="en-GB" sz="1600" dirty="0"/>
          </a:p>
        </p:txBody>
      </p:sp>
    </p:spTree>
    <p:extLst>
      <p:ext uri="{BB962C8B-B14F-4D97-AF65-F5344CB8AC3E}">
        <p14:creationId xmlns:p14="http://schemas.microsoft.com/office/powerpoint/2010/main" val="50545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DC2C1-E98C-4310-A9D7-95992BFF9454}"/>
              </a:ext>
            </a:extLst>
          </p:cNvPr>
          <p:cNvSpPr>
            <a:spLocks noGrp="1"/>
          </p:cNvSpPr>
          <p:nvPr>
            <p:ph type="title"/>
          </p:nvPr>
        </p:nvSpPr>
        <p:spPr/>
        <p:txBody>
          <a:bodyPr/>
          <a:lstStyle/>
          <a:p>
            <a:r>
              <a:rPr lang="en-GB" dirty="0"/>
              <a:t>4. INDUCTANCE MEASUREMENT</a:t>
            </a:r>
            <a:endParaRPr lang="en-IN" dirty="0"/>
          </a:p>
        </p:txBody>
      </p:sp>
      <p:sp>
        <p:nvSpPr>
          <p:cNvPr id="3" name="Content Placeholder 2">
            <a:extLst>
              <a:ext uri="{FF2B5EF4-FFF2-40B4-BE49-F238E27FC236}">
                <a16:creationId xmlns:a16="http://schemas.microsoft.com/office/drawing/2014/main" id="{71452A09-A4C3-450B-A847-9B763DA231D4}"/>
              </a:ext>
            </a:extLst>
          </p:cNvPr>
          <p:cNvSpPr>
            <a:spLocks noGrp="1"/>
          </p:cNvSpPr>
          <p:nvPr>
            <p:ph idx="1"/>
          </p:nvPr>
        </p:nvSpPr>
        <p:spPr/>
        <p:txBody>
          <a:bodyPr>
            <a:normAutofit lnSpcReduction="10000"/>
          </a:bodyPr>
          <a:lstStyle/>
          <a:p>
            <a:r>
              <a:rPr lang="en-GB" dirty="0"/>
              <a:t>An inductor in parallel with a capacitor is called an LC circuit, and it will electronically "ring" like a bell. Well regardless of the frequency or how hard a bell is struck, it will ring at it’s resonating frequency.</a:t>
            </a:r>
          </a:p>
          <a:p>
            <a:r>
              <a:rPr lang="en-GB" dirty="0"/>
              <a:t> We will electronically strike the LC bell, wait a bit to let things resonate, then take a measurement. (There is some internal resistance so this is really an RLC circuit.)</a:t>
            </a:r>
          </a:p>
          <a:p>
            <a:r>
              <a:rPr lang="en-GB" dirty="0"/>
              <a:t>We count the time between each pulse of the </a:t>
            </a:r>
            <a:r>
              <a:rPr lang="en-GB" dirty="0" err="1"/>
              <a:t>resonancy</a:t>
            </a:r>
            <a:r>
              <a:rPr lang="en-GB" dirty="0"/>
              <a:t> frequency. If we know the frequency value and also the used capacitance(in this case 2</a:t>
            </a:r>
            <a:r>
              <a:rPr lang="en-IN" sz="1800" dirty="0"/>
              <a:t>µ</a:t>
            </a:r>
            <a:r>
              <a:rPr lang="en-GB" dirty="0"/>
              <a:t>F), we can get the inductance value and print that to the OLED screen.</a:t>
            </a:r>
          </a:p>
          <a:p>
            <a:r>
              <a:rPr lang="en-IN" dirty="0"/>
              <a:t>Output:</a:t>
            </a:r>
          </a:p>
        </p:txBody>
      </p:sp>
    </p:spTree>
    <p:extLst>
      <p:ext uri="{BB962C8B-B14F-4D97-AF65-F5344CB8AC3E}">
        <p14:creationId xmlns:p14="http://schemas.microsoft.com/office/powerpoint/2010/main" val="1523661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5D08-AA36-4826-BEB6-06A014C27438}"/>
              </a:ext>
            </a:extLst>
          </p:cNvPr>
          <p:cNvSpPr>
            <a:spLocks noGrp="1"/>
          </p:cNvSpPr>
          <p:nvPr>
            <p:ph type="title"/>
          </p:nvPr>
        </p:nvSpPr>
        <p:spPr/>
        <p:txBody>
          <a:bodyPr/>
          <a:lstStyle/>
          <a:p>
            <a:r>
              <a:rPr lang="en-GB" dirty="0"/>
              <a:t>5. Current MEASUREMENT</a:t>
            </a:r>
            <a:endParaRPr lang="en-IN" dirty="0"/>
          </a:p>
        </p:txBody>
      </p:sp>
      <p:sp>
        <p:nvSpPr>
          <p:cNvPr id="3" name="Content Placeholder 2">
            <a:extLst>
              <a:ext uri="{FF2B5EF4-FFF2-40B4-BE49-F238E27FC236}">
                <a16:creationId xmlns:a16="http://schemas.microsoft.com/office/drawing/2014/main" id="{4670411B-F49C-40CA-AE9E-C2AB307E4AA5}"/>
              </a:ext>
            </a:extLst>
          </p:cNvPr>
          <p:cNvSpPr>
            <a:spLocks noGrp="1"/>
          </p:cNvSpPr>
          <p:nvPr>
            <p:ph idx="1"/>
          </p:nvPr>
        </p:nvSpPr>
        <p:spPr/>
        <p:txBody>
          <a:bodyPr/>
          <a:lstStyle/>
          <a:p>
            <a:r>
              <a:rPr lang="en-GB" dirty="0"/>
              <a:t>To measure current, we use the ACS712 module . The ACS712 current sensor is an economical solution for measuring current, it works internally with a Hall effect sensor that detects the magnetic field produced by induction of the current flowing through the line being measured. </a:t>
            </a:r>
          </a:p>
          <a:p>
            <a:r>
              <a:rPr lang="en-GB" dirty="0"/>
              <a:t>The sensor gives us a voltage output proportional to the current, in our case , we used ACS712-05A having range of -5A to 5A and resolution of 0.185 V/A. Next is to use the given formula to compute the current:</a:t>
            </a:r>
          </a:p>
          <a:p>
            <a:pPr marL="0" indent="0" algn="ctr">
              <a:buNone/>
            </a:pPr>
            <a:r>
              <a:rPr lang="en-GB" dirty="0"/>
              <a:t>I=(SensorVoltage-2.5)/resolution</a:t>
            </a:r>
          </a:p>
          <a:p>
            <a:pPr marL="0" indent="0">
              <a:buNone/>
            </a:pPr>
            <a:r>
              <a:rPr lang="en-GB" dirty="0"/>
              <a:t>Output:</a:t>
            </a:r>
          </a:p>
          <a:p>
            <a:endParaRPr lang="en-IN" dirty="0"/>
          </a:p>
        </p:txBody>
      </p:sp>
    </p:spTree>
    <p:extLst>
      <p:ext uri="{BB962C8B-B14F-4D97-AF65-F5344CB8AC3E}">
        <p14:creationId xmlns:p14="http://schemas.microsoft.com/office/powerpoint/2010/main" val="334346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3959-AD21-4DB2-90FC-6DE47D60A34B}"/>
              </a:ext>
            </a:extLst>
          </p:cNvPr>
          <p:cNvSpPr>
            <a:spLocks noGrp="1"/>
          </p:cNvSpPr>
          <p:nvPr>
            <p:ph type="title"/>
          </p:nvPr>
        </p:nvSpPr>
        <p:spPr/>
        <p:txBody>
          <a:bodyPr/>
          <a:lstStyle/>
          <a:p>
            <a:r>
              <a:rPr lang="en-GB" dirty="0"/>
              <a:t>advantages</a:t>
            </a:r>
            <a:endParaRPr lang="en-IN" dirty="0"/>
          </a:p>
        </p:txBody>
      </p:sp>
      <p:sp>
        <p:nvSpPr>
          <p:cNvPr id="3" name="Content Placeholder 2">
            <a:extLst>
              <a:ext uri="{FF2B5EF4-FFF2-40B4-BE49-F238E27FC236}">
                <a16:creationId xmlns:a16="http://schemas.microsoft.com/office/drawing/2014/main" id="{40A3F5B1-4720-472D-98D7-FDFCB51E039C}"/>
              </a:ext>
            </a:extLst>
          </p:cNvPr>
          <p:cNvSpPr>
            <a:spLocks noGrp="1"/>
          </p:cNvSpPr>
          <p:nvPr>
            <p:ph idx="1"/>
          </p:nvPr>
        </p:nvSpPr>
        <p:spPr/>
        <p:txBody>
          <a:bodyPr/>
          <a:lstStyle/>
          <a:p>
            <a:r>
              <a:rPr lang="en-GB" dirty="0"/>
              <a:t>Cost effective</a:t>
            </a:r>
          </a:p>
          <a:p>
            <a:r>
              <a:rPr lang="en-GB" dirty="0"/>
              <a:t>Smaller footprint</a:t>
            </a:r>
          </a:p>
          <a:p>
            <a:r>
              <a:rPr lang="en-GB" dirty="0"/>
              <a:t>Accuracy is more </a:t>
            </a:r>
          </a:p>
          <a:p>
            <a:r>
              <a:rPr lang="en-GB" dirty="0"/>
              <a:t>Easy use because of button architecture</a:t>
            </a:r>
          </a:p>
          <a:p>
            <a:r>
              <a:rPr lang="en-GB" dirty="0"/>
              <a:t>Lower carbon footprint because rechargeable functionality.</a:t>
            </a:r>
          </a:p>
          <a:p>
            <a:endParaRPr lang="en-GB" dirty="0"/>
          </a:p>
          <a:p>
            <a:endParaRPr lang="en-GB" dirty="0"/>
          </a:p>
          <a:p>
            <a:endParaRPr lang="en-IN" dirty="0"/>
          </a:p>
        </p:txBody>
      </p:sp>
    </p:spTree>
    <p:extLst>
      <p:ext uri="{BB962C8B-B14F-4D97-AF65-F5344CB8AC3E}">
        <p14:creationId xmlns:p14="http://schemas.microsoft.com/office/powerpoint/2010/main" val="1352599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3676-388E-41FC-8027-4A670293FEF1}"/>
              </a:ext>
            </a:extLst>
          </p:cNvPr>
          <p:cNvSpPr>
            <a:spLocks noGrp="1"/>
          </p:cNvSpPr>
          <p:nvPr>
            <p:ph type="title"/>
          </p:nvPr>
        </p:nvSpPr>
        <p:spPr/>
        <p:txBody>
          <a:bodyPr/>
          <a:lstStyle/>
          <a:p>
            <a:r>
              <a:rPr lang="en-GB" dirty="0"/>
              <a:t>Introduction of </a:t>
            </a:r>
            <a:r>
              <a:rPr lang="en-GB" dirty="0" err="1"/>
              <a:t>multimeter</a:t>
            </a:r>
            <a:endParaRPr lang="en-IN" dirty="0"/>
          </a:p>
        </p:txBody>
      </p:sp>
      <p:sp>
        <p:nvSpPr>
          <p:cNvPr id="3" name="Content Placeholder 2">
            <a:extLst>
              <a:ext uri="{FF2B5EF4-FFF2-40B4-BE49-F238E27FC236}">
                <a16:creationId xmlns:a16="http://schemas.microsoft.com/office/drawing/2014/main" id="{DBC4587F-5CA0-4083-B955-FBB221E54D4B}"/>
              </a:ext>
            </a:extLst>
          </p:cNvPr>
          <p:cNvSpPr>
            <a:spLocks noGrp="1"/>
          </p:cNvSpPr>
          <p:nvPr>
            <p:ph idx="1"/>
          </p:nvPr>
        </p:nvSpPr>
        <p:spPr>
          <a:xfrm>
            <a:off x="2231136" y="2638044"/>
            <a:ext cx="3967441" cy="3340725"/>
          </a:xfrm>
        </p:spPr>
        <p:txBody>
          <a:bodyPr>
            <a:normAutofit/>
          </a:bodyPr>
          <a:lstStyle/>
          <a:p>
            <a:r>
              <a:rPr lang="en-GB" dirty="0">
                <a:solidFill>
                  <a:srgbClr val="222222"/>
                </a:solidFill>
                <a:latin typeface="arial" panose="020B0604020202020204" pitchFamily="34" charset="0"/>
              </a:rPr>
              <a:t>A </a:t>
            </a:r>
            <a:r>
              <a:rPr lang="en-GB" b="1" dirty="0" err="1">
                <a:solidFill>
                  <a:srgbClr val="222222"/>
                </a:solidFill>
                <a:latin typeface="arial" panose="020B0604020202020204" pitchFamily="34" charset="0"/>
              </a:rPr>
              <a:t>multimeter</a:t>
            </a:r>
            <a:r>
              <a:rPr lang="en-GB" dirty="0">
                <a:solidFill>
                  <a:srgbClr val="222222"/>
                </a:solidFill>
                <a:latin typeface="arial" panose="020B0604020202020204" pitchFamily="34" charset="0"/>
              </a:rPr>
              <a:t> or a </a:t>
            </a:r>
            <a:r>
              <a:rPr lang="en-GB" dirty="0" err="1">
                <a:solidFill>
                  <a:srgbClr val="222222"/>
                </a:solidFill>
                <a:latin typeface="arial" panose="020B0604020202020204" pitchFamily="34" charset="0"/>
              </a:rPr>
              <a:t>multitester</a:t>
            </a:r>
            <a:r>
              <a:rPr lang="en-GB" dirty="0">
                <a:solidFill>
                  <a:srgbClr val="222222"/>
                </a:solidFill>
                <a:latin typeface="arial" panose="020B0604020202020204" pitchFamily="34" charset="0"/>
              </a:rPr>
              <a:t>, also known as a VOM (volt-ohm-milliammeter), is an electronic measuring instrument that combines several measurement functions in one unit. A typical </a:t>
            </a:r>
            <a:r>
              <a:rPr lang="en-GB" b="1" dirty="0" err="1">
                <a:solidFill>
                  <a:srgbClr val="222222"/>
                </a:solidFill>
                <a:latin typeface="arial" panose="020B0604020202020204" pitchFamily="34" charset="0"/>
              </a:rPr>
              <a:t>multimeter</a:t>
            </a:r>
            <a:r>
              <a:rPr lang="en-GB" dirty="0">
                <a:solidFill>
                  <a:srgbClr val="222222"/>
                </a:solidFill>
                <a:latin typeface="arial" panose="020B0604020202020204" pitchFamily="34" charset="0"/>
              </a:rPr>
              <a:t> can measure voltage, current, and resistance. Analog </a:t>
            </a:r>
            <a:r>
              <a:rPr lang="en-GB" b="1" dirty="0" err="1">
                <a:solidFill>
                  <a:srgbClr val="222222"/>
                </a:solidFill>
                <a:latin typeface="arial" panose="020B0604020202020204" pitchFamily="34" charset="0"/>
              </a:rPr>
              <a:t>multimeters</a:t>
            </a:r>
            <a:r>
              <a:rPr lang="en-GB" dirty="0">
                <a:solidFill>
                  <a:srgbClr val="222222"/>
                </a:solidFill>
                <a:latin typeface="arial" panose="020B0604020202020204" pitchFamily="34" charset="0"/>
              </a:rPr>
              <a:t> use a microammeter with a moving pointer to display readings.</a:t>
            </a:r>
            <a:endParaRPr lang="en-IN" dirty="0"/>
          </a:p>
        </p:txBody>
      </p:sp>
      <p:pic>
        <p:nvPicPr>
          <p:cNvPr id="5" name="Picture 4">
            <a:extLst>
              <a:ext uri="{FF2B5EF4-FFF2-40B4-BE49-F238E27FC236}">
                <a16:creationId xmlns:a16="http://schemas.microsoft.com/office/drawing/2014/main" id="{A48828F1-C08B-4FA6-9FFE-AD0463CAAF9E}"/>
              </a:ext>
            </a:extLst>
          </p:cNvPr>
          <p:cNvPicPr>
            <a:picLocks noChangeAspect="1"/>
          </p:cNvPicPr>
          <p:nvPr/>
        </p:nvPicPr>
        <p:blipFill rotWithShape="1">
          <a:blip r:embed="rId2"/>
          <a:srcRect l="20243" t="7536" r="18603" b="3916"/>
          <a:stretch/>
        </p:blipFill>
        <p:spPr>
          <a:xfrm>
            <a:off x="7684476" y="2484002"/>
            <a:ext cx="2514601" cy="3648808"/>
          </a:xfrm>
          <a:prstGeom prst="rect">
            <a:avLst/>
          </a:prstGeom>
        </p:spPr>
      </p:pic>
    </p:spTree>
    <p:extLst>
      <p:ext uri="{BB962C8B-B14F-4D97-AF65-F5344CB8AC3E}">
        <p14:creationId xmlns:p14="http://schemas.microsoft.com/office/powerpoint/2010/main" val="3783585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949C33-FC2C-46B8-89E5-752E990202E4}"/>
              </a:ext>
            </a:extLst>
          </p:cNvPr>
          <p:cNvSpPr txBox="1"/>
          <p:nvPr/>
        </p:nvSpPr>
        <p:spPr>
          <a:xfrm>
            <a:off x="1355558" y="884903"/>
            <a:ext cx="9601200" cy="4127220"/>
          </a:xfrm>
          <a:prstGeom prst="rect">
            <a:avLst/>
          </a:prstGeom>
          <a:noFill/>
        </p:spPr>
        <p:txBody>
          <a:bodyPr wrap="square" rtlCol="0">
            <a:spAutoFit/>
          </a:bodyPr>
          <a:lstStyle/>
          <a:p>
            <a:pPr>
              <a:lnSpc>
                <a:spcPct val="107000"/>
              </a:lnSpc>
              <a:spcAft>
                <a:spcPts val="800"/>
              </a:spcAft>
            </a:pPr>
            <a:r>
              <a:rPr lang="en-GB" sz="2000" b="1" dirty="0">
                <a:latin typeface="Calibri" panose="020F0502020204030204" pitchFamily="34" charset="0"/>
                <a:ea typeface="Calibri" panose="020F0502020204030204" pitchFamily="34" charset="0"/>
                <a:cs typeface="Times New Roman" panose="02020603050405020304" pitchFamily="18" charset="0"/>
              </a:rPr>
              <a:t>ARDUINO CODE</a:t>
            </a:r>
            <a:r>
              <a:rPr lang="en-GB" sz="2000" b="1" dirty="0">
                <a:effectLst/>
                <a:latin typeface="Calibri" panose="020F0502020204030204" pitchFamily="34" charset="0"/>
                <a:ea typeface="Calibri" panose="020F0502020204030204" pitchFamily="34" charset="0"/>
                <a:cs typeface="Times New Roman" panose="02020603050405020304" pitchFamily="18" charset="0"/>
              </a:rPr>
              <a:t>:</a:t>
            </a:r>
          </a:p>
          <a:p>
            <a:pPr marL="342900" indent="-342900">
              <a:lnSpc>
                <a:spcPct val="107000"/>
              </a:lnSpc>
              <a:spcAft>
                <a:spcPts val="800"/>
              </a:spcAft>
              <a:buFont typeface="Arial" panose="020B0604020202020204" pitchFamily="34" charset="0"/>
              <a:buChar char="•"/>
            </a:pPr>
            <a:r>
              <a:rPr lang="en-GB" sz="2000" dirty="0">
                <a:latin typeface="Calibri" panose="020F0502020204030204" pitchFamily="34" charset="0"/>
                <a:ea typeface="Calibri" panose="020F0502020204030204" pitchFamily="34" charset="0"/>
                <a:cs typeface="Times New Roman" panose="02020603050405020304" pitchFamily="18" charset="0"/>
              </a:rPr>
              <a:t>https://github.com/rohan1110/Arduino_Multimeter</a:t>
            </a:r>
            <a:endParaRPr lang="en-GB" sz="20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b="1" dirty="0">
                <a:effectLst/>
                <a:latin typeface="Calibri" panose="020F0502020204030204" pitchFamily="34" charset="0"/>
                <a:ea typeface="Calibri" panose="020F0502020204030204" pitchFamily="34" charset="0"/>
                <a:cs typeface="Times New Roman" panose="02020603050405020304" pitchFamily="18" charset="0"/>
              </a:rPr>
              <a:t>REFERENCES: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[1]Volume-6, Issue-2, March-April 2016 “International Journal of Engineering and Management Research” Page Number: 273-279</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latin typeface="Calibri" panose="020F0502020204030204" pitchFamily="34" charset="0"/>
                <a:ea typeface="Calibri" panose="020F0502020204030204" pitchFamily="34" charset="0"/>
                <a:cs typeface="Times New Roman" panose="02020603050405020304" pitchFamily="18" charset="0"/>
              </a:rPr>
              <a:t>	“Development of a Digital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Multimeter</a:t>
            </a:r>
            <a:r>
              <a:rPr lang="en-IN" sz="2000" dirty="0">
                <a:effectLst/>
                <a:latin typeface="Calibri" panose="020F0502020204030204" pitchFamily="34" charset="0"/>
                <a:ea typeface="Calibri" panose="020F0502020204030204" pitchFamily="34" charset="0"/>
                <a:cs typeface="Times New Roman" panose="02020603050405020304" pitchFamily="18" charset="0"/>
              </a:rPr>
              <a:t>: A Low-Cost Design Approach”</a:t>
            </a:r>
          </a:p>
          <a:p>
            <a:pPr>
              <a:lnSpc>
                <a:spcPct val="107000"/>
              </a:lnSpc>
              <a:spcAft>
                <a:spcPts val="800"/>
              </a:spcAft>
            </a:pP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dirty="0">
                <a:effectLst/>
                <a:latin typeface="Calibri" panose="020F0502020204030204" pitchFamily="34" charset="0"/>
                <a:ea typeface="Calibri" panose="020F0502020204030204" pitchFamily="34" charset="0"/>
                <a:cs typeface="Times New Roman" panose="02020603050405020304" pitchFamily="18" charset="0"/>
              </a:rPr>
              <a:t>www.circuitbasics.com</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6815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51F76-1055-4F8D-962D-792677BF74CC}"/>
              </a:ext>
            </a:extLst>
          </p:cNvPr>
          <p:cNvSpPr>
            <a:spLocks noGrp="1"/>
          </p:cNvSpPr>
          <p:nvPr>
            <p:ph type="title"/>
          </p:nvPr>
        </p:nvSpPr>
        <p:spPr/>
        <p:txBody>
          <a:bodyPr/>
          <a:lstStyle/>
          <a:p>
            <a:r>
              <a:rPr lang="en-GB" dirty="0"/>
              <a:t>Introduction to Arduino </a:t>
            </a:r>
            <a:endParaRPr lang="en-IN" dirty="0"/>
          </a:p>
        </p:txBody>
      </p:sp>
      <p:sp>
        <p:nvSpPr>
          <p:cNvPr id="3" name="Content Placeholder 2">
            <a:extLst>
              <a:ext uri="{FF2B5EF4-FFF2-40B4-BE49-F238E27FC236}">
                <a16:creationId xmlns:a16="http://schemas.microsoft.com/office/drawing/2014/main" id="{9DBC2D50-FA99-4CDF-9728-5BAEF8E99B62}"/>
              </a:ext>
            </a:extLst>
          </p:cNvPr>
          <p:cNvSpPr>
            <a:spLocks noGrp="1"/>
          </p:cNvSpPr>
          <p:nvPr>
            <p:ph idx="1"/>
          </p:nvPr>
        </p:nvSpPr>
        <p:spPr/>
        <p:txBody>
          <a:bodyPr/>
          <a:lstStyle/>
          <a:p>
            <a:r>
              <a:rPr lang="en-GB" dirty="0"/>
              <a:t>The Arduino Nano is a small, complete, and breadboard-friendly board based on the ATmega328 (Arduino Nano 3.x). It has more or less the same functionality of the Arduino </a:t>
            </a:r>
            <a:r>
              <a:rPr lang="en-GB" dirty="0" err="1"/>
              <a:t>Duemilanove</a:t>
            </a:r>
            <a:r>
              <a:rPr lang="en-GB" dirty="0"/>
              <a:t>, but in a different package. It lacks only a DC power jack, and works with a Mini-B USB cable instead of a standard one.</a:t>
            </a:r>
            <a:endParaRPr lang="en-IN" dirty="0"/>
          </a:p>
        </p:txBody>
      </p:sp>
      <p:pic>
        <p:nvPicPr>
          <p:cNvPr id="9" name="Picture 8">
            <a:extLst>
              <a:ext uri="{FF2B5EF4-FFF2-40B4-BE49-F238E27FC236}">
                <a16:creationId xmlns:a16="http://schemas.microsoft.com/office/drawing/2014/main" id="{8BEB0695-6016-46B9-844C-F2C782020C4B}"/>
              </a:ext>
            </a:extLst>
          </p:cNvPr>
          <p:cNvPicPr>
            <a:picLocks noChangeAspect="1"/>
          </p:cNvPicPr>
          <p:nvPr/>
        </p:nvPicPr>
        <p:blipFill rotWithShape="1">
          <a:blip r:embed="rId2"/>
          <a:srcRect l="8584" t="24646" r="7785" b="24154"/>
          <a:stretch/>
        </p:blipFill>
        <p:spPr>
          <a:xfrm>
            <a:off x="1606882" y="4189035"/>
            <a:ext cx="3982916" cy="1828800"/>
          </a:xfrm>
          <a:prstGeom prst="rect">
            <a:avLst/>
          </a:prstGeom>
        </p:spPr>
      </p:pic>
      <p:pic>
        <p:nvPicPr>
          <p:cNvPr id="11" name="Picture 10">
            <a:extLst>
              <a:ext uri="{FF2B5EF4-FFF2-40B4-BE49-F238E27FC236}">
                <a16:creationId xmlns:a16="http://schemas.microsoft.com/office/drawing/2014/main" id="{0F9C8E07-8377-4AE1-AE7F-A8280A61DF38}"/>
              </a:ext>
            </a:extLst>
          </p:cNvPr>
          <p:cNvPicPr>
            <a:picLocks noChangeAspect="1"/>
          </p:cNvPicPr>
          <p:nvPr/>
        </p:nvPicPr>
        <p:blipFill rotWithShape="1">
          <a:blip r:embed="rId3"/>
          <a:srcRect l="13201" t="15993" r="15445" b="17300"/>
          <a:stretch/>
        </p:blipFill>
        <p:spPr>
          <a:xfrm>
            <a:off x="6682153" y="3912077"/>
            <a:ext cx="3398227" cy="2382716"/>
          </a:xfrm>
          <a:prstGeom prst="rect">
            <a:avLst/>
          </a:prstGeom>
        </p:spPr>
      </p:pic>
    </p:spTree>
    <p:extLst>
      <p:ext uri="{BB962C8B-B14F-4D97-AF65-F5344CB8AC3E}">
        <p14:creationId xmlns:p14="http://schemas.microsoft.com/office/powerpoint/2010/main" val="2010432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0F4A-0D1C-441E-8EE1-64CB35B5747D}"/>
              </a:ext>
            </a:extLst>
          </p:cNvPr>
          <p:cNvSpPr>
            <a:spLocks noGrp="1"/>
          </p:cNvSpPr>
          <p:nvPr>
            <p:ph type="title"/>
          </p:nvPr>
        </p:nvSpPr>
        <p:spPr>
          <a:xfrm>
            <a:off x="1976159" y="252515"/>
            <a:ext cx="7729728" cy="1188720"/>
          </a:xfrm>
        </p:spPr>
        <p:txBody>
          <a:bodyPr/>
          <a:lstStyle/>
          <a:p>
            <a:r>
              <a:rPr lang="en-GB" dirty="0"/>
              <a:t>Pin diagram of Arduino </a:t>
            </a:r>
            <a:r>
              <a:rPr lang="en-GB" dirty="0" err="1"/>
              <a:t>nano</a:t>
            </a:r>
            <a:endParaRPr lang="en-IN" dirty="0"/>
          </a:p>
        </p:txBody>
      </p:sp>
      <p:pic>
        <p:nvPicPr>
          <p:cNvPr id="5" name="Content Placeholder 4">
            <a:extLst>
              <a:ext uri="{FF2B5EF4-FFF2-40B4-BE49-F238E27FC236}">
                <a16:creationId xmlns:a16="http://schemas.microsoft.com/office/drawing/2014/main" id="{054BD2CA-3D1A-4E98-A3FD-B1452C067E0B}"/>
              </a:ext>
            </a:extLst>
          </p:cNvPr>
          <p:cNvPicPr>
            <a:picLocks noGrp="1" noChangeAspect="1"/>
          </p:cNvPicPr>
          <p:nvPr>
            <p:ph idx="1"/>
          </p:nvPr>
        </p:nvPicPr>
        <p:blipFill rotWithShape="1">
          <a:blip r:embed="rId2"/>
          <a:srcRect l="18856" t="34321" r="19761" b="15016"/>
          <a:stretch/>
        </p:blipFill>
        <p:spPr>
          <a:xfrm>
            <a:off x="805293" y="1582171"/>
            <a:ext cx="10581413" cy="4912602"/>
          </a:xfrm>
        </p:spPr>
      </p:pic>
    </p:spTree>
    <p:extLst>
      <p:ext uri="{BB962C8B-B14F-4D97-AF65-F5344CB8AC3E}">
        <p14:creationId xmlns:p14="http://schemas.microsoft.com/office/powerpoint/2010/main" val="2293137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F3F5-2D74-420E-9C09-1BEB1DDE70DF}"/>
              </a:ext>
            </a:extLst>
          </p:cNvPr>
          <p:cNvSpPr>
            <a:spLocks noGrp="1"/>
          </p:cNvSpPr>
          <p:nvPr>
            <p:ph type="title"/>
          </p:nvPr>
        </p:nvSpPr>
        <p:spPr/>
        <p:txBody>
          <a:bodyPr/>
          <a:lstStyle/>
          <a:p>
            <a:r>
              <a:rPr lang="en-GB" dirty="0"/>
              <a:t>Components used </a:t>
            </a:r>
            <a:endParaRPr lang="en-IN" dirty="0"/>
          </a:p>
        </p:txBody>
      </p:sp>
      <p:sp>
        <p:nvSpPr>
          <p:cNvPr id="3" name="Content Placeholder 2">
            <a:extLst>
              <a:ext uri="{FF2B5EF4-FFF2-40B4-BE49-F238E27FC236}">
                <a16:creationId xmlns:a16="http://schemas.microsoft.com/office/drawing/2014/main" id="{17AE7995-45D0-4D04-A95F-724C27DACD10}"/>
              </a:ext>
            </a:extLst>
          </p:cNvPr>
          <p:cNvSpPr>
            <a:spLocks noGrp="1"/>
          </p:cNvSpPr>
          <p:nvPr>
            <p:ph idx="1"/>
          </p:nvPr>
        </p:nvSpPr>
        <p:spPr>
          <a:xfrm>
            <a:off x="2231136" y="2638044"/>
            <a:ext cx="3334395" cy="3101983"/>
          </a:xfrm>
        </p:spPr>
        <p:txBody>
          <a:bodyPr>
            <a:normAutofit fontScale="85000" lnSpcReduction="20000"/>
          </a:bodyPr>
          <a:lstStyle/>
          <a:p>
            <a:r>
              <a:rPr lang="en-IN" dirty="0">
                <a:latin typeface="Arial" panose="020B0604020202020204" pitchFamily="34" charset="0"/>
                <a:cs typeface="Arial" panose="020B0604020202020204" pitchFamily="34" charset="0"/>
              </a:rPr>
              <a:t>1</a:t>
            </a:r>
            <a:r>
              <a:rPr lang="en-IN" dirty="0"/>
              <a:t> x Arduino NANO</a:t>
            </a:r>
          </a:p>
          <a:p>
            <a:r>
              <a:rPr lang="en-IN" dirty="0"/>
              <a:t>1 x ADS1115 sensor</a:t>
            </a:r>
          </a:p>
          <a:p>
            <a:r>
              <a:rPr lang="en-IN" dirty="0"/>
              <a:t>1 x i2c OLED screen</a:t>
            </a:r>
          </a:p>
          <a:p>
            <a:r>
              <a:rPr lang="en-IN" dirty="0"/>
              <a:t>1 x TP4056 charging module</a:t>
            </a:r>
          </a:p>
          <a:p>
            <a:r>
              <a:rPr lang="en-IN" dirty="0"/>
              <a:t>1 x ACS712 current sensor</a:t>
            </a:r>
          </a:p>
          <a:p>
            <a:r>
              <a:rPr lang="en-IN" dirty="0"/>
              <a:t>1 x LM324 OPAMP</a:t>
            </a:r>
          </a:p>
          <a:p>
            <a:r>
              <a:rPr lang="en-IN" dirty="0"/>
              <a:t>10 x female bullet connectors</a:t>
            </a:r>
          </a:p>
          <a:p>
            <a:r>
              <a:rPr lang="en-GB" dirty="0">
                <a:solidFill>
                  <a:srgbClr val="333333"/>
                </a:solidFill>
                <a:latin typeface="Helvetica Neue"/>
              </a:rPr>
              <a:t>2 x male bullet connectors</a:t>
            </a:r>
            <a:endParaRPr lang="en-IN" dirty="0"/>
          </a:p>
          <a:p>
            <a:r>
              <a:rPr lang="en-IN" dirty="0"/>
              <a:t>3 x push buttons</a:t>
            </a:r>
          </a:p>
          <a:p>
            <a:r>
              <a:rPr lang="en-IN" dirty="0"/>
              <a:t>le bullet connectors</a:t>
            </a:r>
          </a:p>
        </p:txBody>
      </p:sp>
      <p:sp>
        <p:nvSpPr>
          <p:cNvPr id="4" name="TextBox 3">
            <a:extLst>
              <a:ext uri="{FF2B5EF4-FFF2-40B4-BE49-F238E27FC236}">
                <a16:creationId xmlns:a16="http://schemas.microsoft.com/office/drawing/2014/main" id="{A5BDC4BC-956A-430C-A442-7F264F4136F1}"/>
              </a:ext>
            </a:extLst>
          </p:cNvPr>
          <p:cNvSpPr txBox="1"/>
          <p:nvPr/>
        </p:nvSpPr>
        <p:spPr>
          <a:xfrm>
            <a:off x="6497515" y="2716823"/>
            <a:ext cx="3191608" cy="2308324"/>
          </a:xfrm>
          <a:prstGeom prst="rect">
            <a:avLst/>
          </a:prstGeom>
          <a:noFill/>
        </p:spPr>
        <p:txBody>
          <a:bodyPr wrap="square" rtlCol="0">
            <a:spAutoFit/>
          </a:bodyPr>
          <a:lstStyle/>
          <a:p>
            <a:pPr marL="285750" indent="-285750">
              <a:buFont typeface="Arial" panose="020B0604020202020204" pitchFamily="34" charset="0"/>
              <a:buChar char="•"/>
            </a:pPr>
            <a:r>
              <a:rPr lang="en-IN" sz="1600" dirty="0"/>
              <a:t>1 x sliding switch</a:t>
            </a:r>
          </a:p>
          <a:p>
            <a:pPr marL="285750" indent="-285750">
              <a:buFont typeface="Arial" panose="020B0604020202020204" pitchFamily="34" charset="0"/>
              <a:buChar char="•"/>
            </a:pPr>
            <a:r>
              <a:rPr lang="en-IN" sz="1600" dirty="0"/>
              <a:t>1 x 3.7V li-po battery</a:t>
            </a:r>
          </a:p>
          <a:p>
            <a:pPr marL="285750" indent="-285750">
              <a:buFont typeface="Arial" panose="020B0604020202020204" pitchFamily="34" charset="0"/>
              <a:buChar char="•"/>
            </a:pPr>
            <a:r>
              <a:rPr lang="en-IN" sz="1600" dirty="0"/>
              <a:t>RESISTORS: 1x150, 1x220, 1x330, 2x2K, 1x6.8K, 1x10K, 1x20K, 1x470k </a:t>
            </a:r>
          </a:p>
          <a:p>
            <a:pPr marL="285750" indent="-285750">
              <a:buFont typeface="Arial" panose="020B0604020202020204" pitchFamily="34" charset="0"/>
              <a:buChar char="•"/>
            </a:pPr>
            <a:r>
              <a:rPr lang="en-IN" sz="1600" dirty="0"/>
              <a:t>2 x 1n4001 diode</a:t>
            </a:r>
          </a:p>
          <a:p>
            <a:pPr marL="285750" indent="-285750">
              <a:buFont typeface="Arial" panose="020B0604020202020204" pitchFamily="34" charset="0"/>
              <a:buChar char="•"/>
            </a:pPr>
            <a:r>
              <a:rPr lang="en-IN" sz="1600" dirty="0"/>
              <a:t>2 x 1µF nonpolarized capacitor</a:t>
            </a:r>
          </a:p>
          <a:p>
            <a:pPr marL="285750" indent="-285750">
              <a:buFont typeface="Arial" panose="020B0604020202020204" pitchFamily="34" charset="0"/>
              <a:buChar char="•"/>
            </a:pPr>
            <a:r>
              <a:rPr lang="en-IN" sz="1600" dirty="0"/>
              <a:t>wire, solder, soldering-iron, 3D case, etc</a:t>
            </a:r>
          </a:p>
        </p:txBody>
      </p:sp>
    </p:spTree>
    <p:extLst>
      <p:ext uri="{BB962C8B-B14F-4D97-AF65-F5344CB8AC3E}">
        <p14:creationId xmlns:p14="http://schemas.microsoft.com/office/powerpoint/2010/main" val="2870406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06FA8D-5830-45AE-8844-2AA51928E50A}"/>
              </a:ext>
            </a:extLst>
          </p:cNvPr>
          <p:cNvPicPr>
            <a:picLocks noChangeAspect="1"/>
          </p:cNvPicPr>
          <p:nvPr/>
        </p:nvPicPr>
        <p:blipFill>
          <a:blip r:embed="rId2"/>
          <a:stretch>
            <a:fillRect/>
          </a:stretch>
        </p:blipFill>
        <p:spPr>
          <a:xfrm>
            <a:off x="1017639" y="473243"/>
            <a:ext cx="9556955" cy="5562432"/>
          </a:xfrm>
          <a:prstGeom prst="rect">
            <a:avLst/>
          </a:prstGeom>
        </p:spPr>
      </p:pic>
    </p:spTree>
    <p:extLst>
      <p:ext uri="{BB962C8B-B14F-4D97-AF65-F5344CB8AC3E}">
        <p14:creationId xmlns:p14="http://schemas.microsoft.com/office/powerpoint/2010/main" val="1895488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51B3D-B72D-4FE0-BC84-7BB7CC32E077}"/>
              </a:ext>
            </a:extLst>
          </p:cNvPr>
          <p:cNvSpPr>
            <a:spLocks noGrp="1"/>
          </p:cNvSpPr>
          <p:nvPr>
            <p:ph type="title"/>
          </p:nvPr>
        </p:nvSpPr>
        <p:spPr/>
        <p:txBody>
          <a:bodyPr/>
          <a:lstStyle/>
          <a:p>
            <a:r>
              <a:rPr lang="en-IN" dirty="0"/>
              <a:t>FUNCTIONAL DISCRIPTION</a:t>
            </a:r>
          </a:p>
        </p:txBody>
      </p:sp>
      <p:sp>
        <p:nvSpPr>
          <p:cNvPr id="3" name="Content Placeholder 2">
            <a:extLst>
              <a:ext uri="{FF2B5EF4-FFF2-40B4-BE49-F238E27FC236}">
                <a16:creationId xmlns:a16="http://schemas.microsoft.com/office/drawing/2014/main" id="{7FDD60F8-99C7-4AFB-9DFE-D997AD6359B5}"/>
              </a:ext>
            </a:extLst>
          </p:cNvPr>
          <p:cNvSpPr>
            <a:spLocks noGrp="1"/>
          </p:cNvSpPr>
          <p:nvPr>
            <p:ph idx="1"/>
          </p:nvPr>
        </p:nvSpPr>
        <p:spPr/>
        <p:txBody>
          <a:bodyPr/>
          <a:lstStyle/>
          <a:p>
            <a:r>
              <a:rPr lang="en-GB" dirty="0"/>
              <a:t>Proposed scheme of the Microcontroller based Digital Multi-meter is as shown in block diagram having following section.- </a:t>
            </a:r>
            <a:endParaRPr lang="en-IN" dirty="0"/>
          </a:p>
        </p:txBody>
      </p:sp>
      <p:pic>
        <p:nvPicPr>
          <p:cNvPr id="4" name="Picture 3">
            <a:extLst>
              <a:ext uri="{FF2B5EF4-FFF2-40B4-BE49-F238E27FC236}">
                <a16:creationId xmlns:a16="http://schemas.microsoft.com/office/drawing/2014/main" id="{61DD2E16-55B4-4FD5-898D-CA9BBE9227F4}"/>
              </a:ext>
            </a:extLst>
          </p:cNvPr>
          <p:cNvPicPr>
            <a:picLocks noChangeAspect="1"/>
          </p:cNvPicPr>
          <p:nvPr/>
        </p:nvPicPr>
        <p:blipFill>
          <a:blip r:embed="rId2"/>
          <a:stretch>
            <a:fillRect/>
          </a:stretch>
        </p:blipFill>
        <p:spPr>
          <a:xfrm>
            <a:off x="1683991" y="3590784"/>
            <a:ext cx="8824018" cy="2227609"/>
          </a:xfrm>
          <a:prstGeom prst="rect">
            <a:avLst/>
          </a:prstGeom>
        </p:spPr>
      </p:pic>
    </p:spTree>
    <p:extLst>
      <p:ext uri="{BB962C8B-B14F-4D97-AF65-F5344CB8AC3E}">
        <p14:creationId xmlns:p14="http://schemas.microsoft.com/office/powerpoint/2010/main" val="1355243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36FB2-5F48-4ADE-A00F-2C563D1524C3}"/>
              </a:ext>
            </a:extLst>
          </p:cNvPr>
          <p:cNvSpPr txBox="1"/>
          <p:nvPr/>
        </p:nvSpPr>
        <p:spPr>
          <a:xfrm>
            <a:off x="690716" y="224581"/>
            <a:ext cx="10810567" cy="6633419"/>
          </a:xfrm>
          <a:prstGeom prst="rect">
            <a:avLst/>
          </a:prstGeom>
          <a:noFill/>
        </p:spPr>
        <p:txBody>
          <a:bodyPr wrap="square" rtlCol="0">
            <a:spAutoFit/>
          </a:bodyPr>
          <a:lstStyle/>
          <a:p>
            <a:pPr>
              <a:lnSpc>
                <a:spcPct val="107000"/>
              </a:lnSpc>
              <a:spcAft>
                <a:spcPts val="800"/>
              </a:spcAft>
            </a:pPr>
            <a:r>
              <a:rPr lang="en-GB" sz="1800" u="sng" dirty="0">
                <a:effectLst/>
                <a:latin typeface="Calibri" panose="020F0502020204030204" pitchFamily="34" charset="0"/>
                <a:ea typeface="Calibri" panose="020F0502020204030204" pitchFamily="34" charset="0"/>
                <a:cs typeface="Times New Roman" panose="02020603050405020304" pitchFamily="18" charset="0"/>
              </a:rPr>
              <a:t>A. Parameter Selection Circuit: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section is responsible for the selection of the desired parameter and let the micro-controller know about what action should be taken by microcontroller, as here different parameters are required to be measured one at a time.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effectLst/>
                <a:latin typeface="Calibri" panose="020F0502020204030204" pitchFamily="34" charset="0"/>
                <a:ea typeface="Calibri" panose="020F0502020204030204" pitchFamily="34" charset="0"/>
                <a:cs typeface="Times New Roman" panose="02020603050405020304" pitchFamily="18" charset="0"/>
              </a:rPr>
              <a:t>B. Signal Conditioning Circuit: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purpose of this circuit is to process different type of parameter so that they can be measured by microcontroller. This section have many different kind of circuit like amplifiers, attenuators, frequency multiplier, precision rectifier, RC oscillators etc. All these are required to convert our input parameter to a state which can be measured by microcontroller without any problem.</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effectLst/>
                <a:latin typeface="Calibri" panose="020F0502020204030204" pitchFamily="34" charset="0"/>
                <a:ea typeface="Calibri" panose="020F0502020204030204" pitchFamily="34" charset="0"/>
                <a:cs typeface="Times New Roman" panose="02020603050405020304" pitchFamily="18" charset="0"/>
              </a:rPr>
              <a:t>C. Microcontroller Arduino Nano:</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Microcontroller is used to read different kind of parameter at its input through the selection circuit. The main operation of microcontroller is to read data from ADC or any other input as selected by selection circuit. The measured data of whole scheme is processed before displaying it on LCD in a user understandable format.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effectLst/>
                <a:latin typeface="Calibri" panose="020F0502020204030204" pitchFamily="34" charset="0"/>
                <a:ea typeface="Calibri" panose="020F0502020204030204" pitchFamily="34" charset="0"/>
                <a:cs typeface="Times New Roman" panose="02020603050405020304" pitchFamily="18" charset="0"/>
              </a:rPr>
              <a:t>D. LCD/OLED Display: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LCD display is used to display the selected operation and measured value of selected parameter at input terminal.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effectLst/>
                <a:latin typeface="Calibri" panose="020F0502020204030204" pitchFamily="34" charset="0"/>
                <a:ea typeface="Calibri" panose="020F0502020204030204" pitchFamily="34" charset="0"/>
                <a:cs typeface="Times New Roman" panose="02020603050405020304" pitchFamily="18" charset="0"/>
              </a:rPr>
              <a:t>E. Power Supply: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Proposed scheme require a DC power supply for the operation of our system. This power supply can be made by using a rechargeable battery.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3152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E12B68-7021-422B-9D93-8D36174422C1}"/>
              </a:ext>
            </a:extLst>
          </p:cNvPr>
          <p:cNvSpPr>
            <a:spLocks noGrp="1"/>
          </p:cNvSpPr>
          <p:nvPr>
            <p:ph type="title"/>
          </p:nvPr>
        </p:nvSpPr>
        <p:spPr/>
        <p:txBody>
          <a:bodyPr/>
          <a:lstStyle/>
          <a:p>
            <a:r>
              <a:rPr lang="en-IN" dirty="0"/>
              <a:t>BLOCK DIAGRAM OF DIGITAL MULTIMETER:</a:t>
            </a:r>
          </a:p>
        </p:txBody>
      </p:sp>
      <p:pic>
        <p:nvPicPr>
          <p:cNvPr id="6" name="Content Placeholder 5">
            <a:extLst>
              <a:ext uri="{FF2B5EF4-FFF2-40B4-BE49-F238E27FC236}">
                <a16:creationId xmlns:a16="http://schemas.microsoft.com/office/drawing/2014/main" id="{A845E01A-AC3F-41DD-A6AA-5B9A01E951BA}"/>
              </a:ext>
            </a:extLst>
          </p:cNvPr>
          <p:cNvPicPr>
            <a:picLocks noGrp="1" noChangeAspect="1"/>
          </p:cNvPicPr>
          <p:nvPr>
            <p:ph idx="1"/>
          </p:nvPr>
        </p:nvPicPr>
        <p:blipFill>
          <a:blip r:embed="rId2"/>
          <a:stretch>
            <a:fillRect/>
          </a:stretch>
        </p:blipFill>
        <p:spPr>
          <a:xfrm>
            <a:off x="2984090" y="2334185"/>
            <a:ext cx="6223820" cy="3820367"/>
          </a:xfrm>
          <a:prstGeom prst="rect">
            <a:avLst/>
          </a:prstGeom>
        </p:spPr>
      </p:pic>
    </p:spTree>
    <p:extLst>
      <p:ext uri="{BB962C8B-B14F-4D97-AF65-F5344CB8AC3E}">
        <p14:creationId xmlns:p14="http://schemas.microsoft.com/office/powerpoint/2010/main" val="141477463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416</TotalTime>
  <Words>1205</Words>
  <Application>Microsoft Office PowerPoint</Application>
  <PresentationFormat>Widescreen</PresentationFormat>
  <Paragraphs>103</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vt:lpstr>
      <vt:lpstr>Calibri</vt:lpstr>
      <vt:lpstr>Gill Sans MT</vt:lpstr>
      <vt:lpstr>Helvetica Neue</vt:lpstr>
      <vt:lpstr>Parcel</vt:lpstr>
      <vt:lpstr>DIGITAL MULTIMETER using  Arduino nano</vt:lpstr>
      <vt:lpstr>Introduction of multimeter</vt:lpstr>
      <vt:lpstr>Introduction to Arduino </vt:lpstr>
      <vt:lpstr>Pin diagram of Arduino nano</vt:lpstr>
      <vt:lpstr>Components used </vt:lpstr>
      <vt:lpstr>PowerPoint Presentation</vt:lpstr>
      <vt:lpstr>FUNCTIONAL DISCRIPTION</vt:lpstr>
      <vt:lpstr>PowerPoint Presentation</vt:lpstr>
      <vt:lpstr>BLOCK DIAGRAM OF DIGITAL MULTIMETER:</vt:lpstr>
      <vt:lpstr>Intro about software</vt:lpstr>
      <vt:lpstr>PARAMATERS MEASURED BY MULTIMETER</vt:lpstr>
      <vt:lpstr>FINAL SCHEMATIC DIAGRAM</vt:lpstr>
      <vt:lpstr>Completed circuit</vt:lpstr>
      <vt:lpstr>1. VOLTAGE MEASUREMENT</vt:lpstr>
      <vt:lpstr>2. RESISTANCE MEASUREMENT</vt:lpstr>
      <vt:lpstr>3. CAPACITANCE MEASUREMENT</vt:lpstr>
      <vt:lpstr>4. INDUCTANCE MEASUREMENT</vt:lpstr>
      <vt:lpstr>5. Current MEASUREMENT</vt:lpstr>
      <vt:lpstr>advantages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MULTIMETER using  Arduino nano</dc:title>
  <dc:creator>Rohan</dc:creator>
  <cp:lastModifiedBy>Rohan Bansal</cp:lastModifiedBy>
  <cp:revision>25</cp:revision>
  <dcterms:created xsi:type="dcterms:W3CDTF">2020-09-26T12:16:19Z</dcterms:created>
  <dcterms:modified xsi:type="dcterms:W3CDTF">2020-12-07T07:39:58Z</dcterms:modified>
</cp:coreProperties>
</file>